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57" r:id="rId5"/>
    <p:sldId id="259" r:id="rId6"/>
    <p:sldId id="262" r:id="rId7"/>
    <p:sldId id="267" r:id="rId8"/>
    <p:sldId id="261" r:id="rId9"/>
    <p:sldId id="27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7058E-9A61-4ED7-A839-1D4E48EA0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F9B1CE9-1DBD-4C66-885A-FB00DEA28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43D50C-FE6F-43A7-8985-B6A8C6E2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C887-9C33-42A4-9855-5378E6144208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5C0C6E-015F-41DA-946F-2D9D6FEC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753712-E65C-4EBB-AF75-894DFB9C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0930-892D-4789-9DE3-863A5BF5C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29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B64F64-670A-4E74-9370-FDFCA447D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7F288B4-EAED-429F-8280-57B61804A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E82F79-3807-4CAC-87FF-6C5D5CE6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C887-9C33-42A4-9855-5378E6144208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4CFED1-08CC-4CA1-B4B1-3758F1A3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163EB0-02A8-4FDA-A46B-7776B6EE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0930-892D-4789-9DE3-863A5BF5C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17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7C49349-58BB-4FEF-87A9-E8C11EB9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9570EF2-30DD-48FB-B4C8-3266767B2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342C0D-EEDB-43E1-8714-502493FA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C887-9C33-42A4-9855-5378E6144208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2934A6-3309-4500-BA2B-F48DAAE6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3D39C1-A840-438D-A9F7-989CF413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0930-892D-4789-9DE3-863A5BF5C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74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CEEF3D-E9D6-4324-8CDC-C61D4DC2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E5BA33-3A1E-428E-88F0-66A118180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A1A093-DE9E-4ABA-87C2-6BA66B23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C887-9C33-42A4-9855-5378E6144208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4A82A-61E2-4A6F-B488-34C7F963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99F7B4-F84B-4E39-BA00-42631BB2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0930-892D-4789-9DE3-863A5BF5C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61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4483E5-90F1-40B5-8B35-105DEED8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63D59C-558D-4B71-B22A-5D6424BA7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FED003-8887-49F5-83D8-B90EB32A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C887-9C33-42A4-9855-5378E6144208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F3EE7E-1802-40BB-B06C-3370FAFD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F9001A-B8AA-4F50-91B3-A8D6317F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0930-892D-4789-9DE3-863A5BF5C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1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A8516B-2D10-4D85-A52E-918ABAF6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C7BDFE-7BA6-4016-B2D1-EB66C8383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300D786-1B6C-4AEC-AC01-AB496D87A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4798C-ED18-42C3-A3C7-E429F1B1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C887-9C33-42A4-9855-5378E6144208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5C0E3B-163E-439A-B0CF-6A3948E1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16F47AD-3FAD-4410-919D-99062684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0930-892D-4789-9DE3-863A5BF5C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82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7B4CD8-0679-491E-A330-602FA4C6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7CE285-0312-4FD8-A21D-3E90779E6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5A635E-E1E2-4E72-B87E-651CF30C7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4A531A7-1390-4674-B670-AF93F1306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0D1BF70-CDA6-41D4-B4B1-8A2A47587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91B286F-2DC2-431F-843F-1D1F2014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C887-9C33-42A4-9855-5378E6144208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CA656C9-317C-456F-A125-11A7D365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A27236D-A66F-4293-B09F-E64B565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0930-892D-4789-9DE3-863A5BF5C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28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6A1D54-77A5-4319-9B72-5C040776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BC348C0-CC2F-4BA9-8070-C9E27269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C887-9C33-42A4-9855-5378E6144208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0E457B-610C-460F-B065-36919CA5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08D5B35-75C5-46EA-86CB-53ECDA1A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0930-892D-4789-9DE3-863A5BF5C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13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5AEE234-B6A7-4816-BB35-D46B70BB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C887-9C33-42A4-9855-5378E6144208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929A106-D95E-4605-8591-DC5211E3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2FF28E-0633-4E24-9FF2-0576C778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0930-892D-4789-9DE3-863A5BF5C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38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A84709-91DB-4400-A02E-F294B0AB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5A5DEB-5021-4894-A207-74C0993A3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ADAA18-89A3-4CC7-BFCB-FFB28800C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9D3909-7EBA-4271-A858-DBC3D066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C887-9C33-42A4-9855-5378E6144208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E5F692D-1978-4358-A028-E4269FCA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9D2954-B157-4F23-A217-891E7108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0930-892D-4789-9DE3-863A5BF5C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237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014C9-AFE1-47A8-AAAE-F6C35102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A770B93-6050-49CF-8A3A-98BA21FFC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DC5F99-A28F-4CFF-87F2-953B3665F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311F05F-83DA-4D01-99BE-CBAEB81B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C887-9C33-42A4-9855-5378E6144208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98BA2C2-03E0-4596-B503-6EA6A1C9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8C3ED8-F2D4-484B-A7B4-1E27F427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0930-892D-4789-9DE3-863A5BF5C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92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D250B48-8228-4BD0-89C4-497AC7DD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8920F0-2561-4ED7-8092-0C3D92CA5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FED62A-8A45-4275-B054-0ECEE9039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1C887-9C33-42A4-9855-5378E6144208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6C7F97-FB0E-4BD5-98A7-7347B794C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42EC8F-B24B-4B53-BE1F-568D84B7F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20930-892D-4789-9DE3-863A5BF5C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21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tockholmskallan.stockholm.s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hlinkClick r:id="rId2"/>
            <a:extLst>
              <a:ext uri="{FF2B5EF4-FFF2-40B4-BE49-F238E27FC236}">
                <a16:creationId xmlns:a16="http://schemas.microsoft.com/office/drawing/2014/main" id="{5CBD05B4-8EF0-4467-ABD5-831407E0E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28856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0D2BF11-2313-4C60-91E8-999E64E8CC5E}"/>
              </a:ext>
            </a:extLst>
          </p:cNvPr>
          <p:cNvSpPr/>
          <p:nvPr/>
        </p:nvSpPr>
        <p:spPr>
          <a:xfrm>
            <a:off x="2369128" y="3522520"/>
            <a:ext cx="7834746" cy="3283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3C1844-BAEB-4418-84F1-655096CDB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2332"/>
            <a:ext cx="9144000" cy="2387600"/>
          </a:xfrm>
        </p:spPr>
        <p:txBody>
          <a:bodyPr/>
          <a:lstStyle/>
          <a:p>
            <a:r>
              <a:rPr lang="sv-SE" dirty="0">
                <a:latin typeface="Stockholm Type Bold" pitchFamily="50" charset="0"/>
              </a:rPr>
              <a:t>Välkommen till Stockholmskällan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4D8ABA4-70E5-4F50-8D46-90962E14A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631" y="5247402"/>
            <a:ext cx="9144000" cy="1655762"/>
          </a:xfrm>
        </p:spPr>
        <p:txBody>
          <a:bodyPr>
            <a:normAutofit/>
          </a:bodyPr>
          <a:lstStyle/>
          <a:p>
            <a:r>
              <a:rPr lang="sv-SE" sz="6000" dirty="0">
                <a:latin typeface="Stockholm Type Bold" pitchFamily="50" charset="0"/>
              </a:rPr>
              <a:t>skrivtipsarworkshop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B580F79-29F3-46F9-A37E-997A4CF76C2C}"/>
              </a:ext>
            </a:extLst>
          </p:cNvPr>
          <p:cNvSpPr txBox="1"/>
          <p:nvPr/>
        </p:nvSpPr>
        <p:spPr>
          <a:xfrm>
            <a:off x="9137779" y="4381644"/>
            <a:ext cx="951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latin typeface="Stockholm Type Bold" pitchFamily="50" charset="0"/>
              </a:rPr>
              <a:t>s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7549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inomhus, person, skrivbord&#10;&#10;Automatiskt genererad beskrivning">
            <a:extLst>
              <a:ext uri="{FF2B5EF4-FFF2-40B4-BE49-F238E27FC236}">
                <a16:creationId xmlns:a16="http://schemas.microsoft.com/office/drawing/2014/main" id="{E2346264-96DD-43C1-91A3-4C6AD0045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76" y="0"/>
            <a:ext cx="6909824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E1B163E-F80E-4E8D-9C02-6079C4C230DD}"/>
              </a:ext>
            </a:extLst>
          </p:cNvPr>
          <p:cNvSpPr txBox="1"/>
          <p:nvPr/>
        </p:nvSpPr>
        <p:spPr>
          <a:xfrm>
            <a:off x="5211094" y="6611779"/>
            <a:ext cx="698269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1000" dirty="0">
                <a:solidFill>
                  <a:schemeClr val="bg1"/>
                </a:solidFill>
                <a:latin typeface="Stockholm Type Regular" pitchFamily="50" charset="0"/>
              </a:rPr>
              <a:t>Mats Lindgren läser läxorna. Foto: Herbert Lindgren, 1960. Stadsmuseet i Stockholm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9C79035-AE17-4294-B931-77D3C229251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bg1"/>
                </a:solidFill>
                <a:latin typeface="Stockholm Type Bold" pitchFamily="50" charset="0"/>
              </a:rPr>
              <a:t>Mina tre bästa skrivtips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258230D-F253-45D0-8C3A-D4EF17C82AC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sv-SE" dirty="0">
                <a:solidFill>
                  <a:schemeClr val="bg1"/>
                </a:solidFill>
                <a:latin typeface="Stockholm Type Regular" pitchFamily="50" charset="0"/>
              </a:rPr>
              <a:t>Vem ska läsa det här?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solidFill>
                  <a:schemeClr val="bg1"/>
                </a:solidFill>
                <a:latin typeface="Stockholm Type Regular" pitchFamily="50" charset="0"/>
              </a:rPr>
              <a:t>Vad är det viktigaste?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solidFill>
                  <a:schemeClr val="bg1"/>
                </a:solidFill>
                <a:latin typeface="Stockholm Type Regular" pitchFamily="50" charset="0"/>
              </a:rPr>
              <a:t>Korta fundament!</a:t>
            </a:r>
          </a:p>
          <a:p>
            <a:pPr marL="514350" indent="-514350">
              <a:buFont typeface="+mj-lt"/>
              <a:buAutoNum type="arabicPeriod"/>
            </a:pPr>
            <a:endParaRPr lang="sv-SE" dirty="0">
              <a:solidFill>
                <a:schemeClr val="bg1"/>
              </a:solidFill>
              <a:latin typeface="Stockholm Typ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86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D9664F-9F3A-472A-92A8-B3F9103D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Stockholm Type Bold" pitchFamily="50" charset="0"/>
              </a:rPr>
              <a:t>Tänk på en 12-åring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6C1A65-AFC2-4A1A-9326-7D4BDCCA5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97857"/>
            <a:ext cx="4448175" cy="4351338"/>
          </a:xfrm>
        </p:spPr>
        <p:txBody>
          <a:bodyPr/>
          <a:lstStyle/>
          <a:p>
            <a:r>
              <a:rPr lang="sv-SE" dirty="0">
                <a:latin typeface="Stockholm Type Regular" pitchFamily="50" charset="0"/>
              </a:rPr>
              <a:t>Varierad meningslängd</a:t>
            </a:r>
          </a:p>
          <a:p>
            <a:r>
              <a:rPr lang="sv-SE">
                <a:latin typeface="Stockholm Type Regular" pitchFamily="50" charset="0"/>
              </a:rPr>
              <a:t>Förklara begrepp</a:t>
            </a:r>
            <a:br>
              <a:rPr lang="sv-SE" dirty="0">
                <a:latin typeface="Stockholm Type Regular" pitchFamily="50" charset="0"/>
              </a:rPr>
            </a:br>
            <a:endParaRPr lang="sv-SE" dirty="0">
              <a:latin typeface="Stockholm Type Regular" pitchFamily="50" charset="0"/>
            </a:endParaRP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E26C099-4CCD-24FF-B198-18AEE521935B}"/>
              </a:ext>
            </a:extLst>
          </p:cNvPr>
          <p:cNvSpPr txBox="1">
            <a:spLocks/>
          </p:cNvSpPr>
          <p:nvPr/>
        </p:nvSpPr>
        <p:spPr>
          <a:xfrm>
            <a:off x="5934075" y="2097857"/>
            <a:ext cx="44481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latin typeface="Stockholm Type Regular" pitchFamily="50" charset="0"/>
              </a:rPr>
              <a:t>Viktigast först</a:t>
            </a:r>
          </a:p>
          <a:p>
            <a:r>
              <a:rPr lang="sv-SE" dirty="0">
                <a:latin typeface="Stockholm Type Regular" pitchFamily="50" charset="0"/>
              </a:rPr>
              <a:t>Aktiva verbformer</a:t>
            </a:r>
          </a:p>
          <a:p>
            <a:r>
              <a:rPr lang="sv-SE" dirty="0">
                <a:latin typeface="Stockholm Type Regular" pitchFamily="50" charset="0"/>
              </a:rPr>
              <a:t>Verbfraser</a:t>
            </a:r>
          </a:p>
          <a:p>
            <a:r>
              <a:rPr lang="sv-SE" dirty="0">
                <a:latin typeface="Stockholm Type Regular" pitchFamily="50" charset="0"/>
              </a:rPr>
              <a:t>Korta fundament</a:t>
            </a:r>
          </a:p>
          <a:p>
            <a:endParaRPr lang="sv-SE" dirty="0">
              <a:latin typeface="Stockholm Typ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22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D9664F-9F3A-472A-92A8-B3F9103D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Stockholm Type Bold" pitchFamily="50" charset="0"/>
              </a:rPr>
              <a:t>Rubriken sammanfattar hela grejen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A5E2897-BCBD-74A8-C2EC-F4AEA8A4C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19" y="1864539"/>
            <a:ext cx="8888361" cy="49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78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A986B5-7241-4AF1-A656-223D3854F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468" y="2506662"/>
            <a:ext cx="11059391" cy="4351338"/>
          </a:xfrm>
        </p:spPr>
        <p:txBody>
          <a:bodyPr numCol="1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>
                <a:latin typeface="Stockholm Type Regular" pitchFamily="50" charset="0"/>
              </a:rPr>
              <a:t>Förklara vad det är som syns.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latin typeface="Stockholm Type Regular" pitchFamily="50" charset="0"/>
              </a:rPr>
              <a:t>Fördjupa eller ge bakgrund.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latin typeface="Stockholm Type Regular" pitchFamily="50" charset="0"/>
              </a:rPr>
              <a:t>Kontextualisera och kopiera!</a:t>
            </a:r>
          </a:p>
          <a:p>
            <a:endParaRPr lang="sv-SE" dirty="0">
              <a:latin typeface="Stockholm Type Regular" pitchFamily="50" charset="0"/>
            </a:endParaRPr>
          </a:p>
          <a:p>
            <a:pPr marL="514350" indent="-514350">
              <a:buFont typeface="+mj-lt"/>
              <a:buAutoNum type="arabicPeriod"/>
            </a:pPr>
            <a:endParaRPr lang="sv-SE" dirty="0">
              <a:latin typeface="Stockholm Type Regular" pitchFamily="50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F809CA18-88BA-4941-994C-C5C5BBD3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Stockholm Type Bold" pitchFamily="50" charset="0"/>
              </a:rPr>
              <a:t>Rätt info i rätt ordning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38C5E8-099C-023B-B897-9EECB6324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4" y="2377052"/>
            <a:ext cx="5837426" cy="4480948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8008942-5A2E-7F10-1A1D-FBCC133F5F50}"/>
              </a:ext>
            </a:extLst>
          </p:cNvPr>
          <p:cNvSpPr/>
          <p:nvPr/>
        </p:nvSpPr>
        <p:spPr>
          <a:xfrm>
            <a:off x="6096000" y="4109884"/>
            <a:ext cx="6253316" cy="845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7CD5C9E-02AA-7A4E-09E0-C0F68B42C5C1}"/>
              </a:ext>
            </a:extLst>
          </p:cNvPr>
          <p:cNvSpPr/>
          <p:nvPr/>
        </p:nvSpPr>
        <p:spPr>
          <a:xfrm>
            <a:off x="6248400" y="4984954"/>
            <a:ext cx="6253316" cy="1573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075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D9664F-9F3A-472A-92A8-B3F9103D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930"/>
            <a:ext cx="10515600" cy="1766510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Stockholm Type Bold" pitchFamily="50" charset="0"/>
              </a:rPr>
              <a:t>Substantivsjukan botas med verb</a:t>
            </a:r>
            <a:br>
              <a:rPr lang="sv-SE" dirty="0">
                <a:latin typeface="Stockholm Type Bold" pitchFamily="50" charset="0"/>
              </a:rPr>
            </a:br>
            <a:r>
              <a:rPr lang="sv-SE" sz="2400" dirty="0">
                <a:latin typeface="Stockholm Type Regular" pitchFamily="50" charset="0"/>
              </a:rPr>
              <a:t>”</a:t>
            </a:r>
            <a:r>
              <a:rPr lang="sv-SE" sz="2400" dirty="0" err="1">
                <a:latin typeface="Stockholm Type Regular" pitchFamily="50" charset="0"/>
              </a:rPr>
              <a:t>It’s</a:t>
            </a:r>
            <a:r>
              <a:rPr lang="sv-SE" sz="2400" dirty="0">
                <a:latin typeface="Stockholm Type Regular" pitchFamily="50" charset="0"/>
              </a:rPr>
              <a:t> in the verb the action </a:t>
            </a:r>
            <a:r>
              <a:rPr lang="sv-SE" sz="2400" dirty="0" err="1">
                <a:latin typeface="Stockholm Type Regular" pitchFamily="50" charset="0"/>
              </a:rPr>
              <a:t>happens</a:t>
            </a:r>
            <a:r>
              <a:rPr lang="sv-SE" sz="2400" dirty="0">
                <a:latin typeface="Stockholm Type Regular" pitchFamily="50" charset="0"/>
              </a:rPr>
              <a:t>”</a:t>
            </a:r>
            <a:endParaRPr lang="sv-SE" dirty="0">
              <a:latin typeface="Stockholm Type Bold" pitchFamily="50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A986B5-7241-4AF1-A656-223D3854F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427" y="2307407"/>
            <a:ext cx="6203373" cy="4351338"/>
          </a:xfrm>
        </p:spPr>
        <p:txBody>
          <a:bodyPr numCol="1">
            <a:normAutofit/>
          </a:bodyPr>
          <a:lstStyle/>
          <a:p>
            <a:r>
              <a:rPr lang="sv-SE" dirty="0">
                <a:latin typeface="Stockholm Type Regular" pitchFamily="50" charset="0"/>
              </a:rPr>
              <a:t>Planerna för </a:t>
            </a:r>
            <a:r>
              <a:rPr lang="sv-SE" dirty="0" err="1">
                <a:latin typeface="Stockholm Type Regular" pitchFamily="50" charset="0"/>
              </a:rPr>
              <a:t>Kungsträdgården</a:t>
            </a:r>
            <a:r>
              <a:rPr lang="sv-SE" dirty="0">
                <a:latin typeface="Stockholm Type Regular" pitchFamily="50" charset="0"/>
              </a:rPr>
              <a:t> ledde till protester</a:t>
            </a:r>
          </a:p>
          <a:p>
            <a:r>
              <a:rPr lang="sv-SE" dirty="0">
                <a:latin typeface="Stockholm Type Regular" pitchFamily="50" charset="0"/>
              </a:rPr>
              <a:t>Vi har gjort ett urval</a:t>
            </a:r>
          </a:p>
          <a:p>
            <a:r>
              <a:rPr lang="sv-SE" dirty="0">
                <a:latin typeface="Stockholm Type Regular" pitchFamily="50" charset="0"/>
              </a:rPr>
              <a:t>Stadens bedömning var</a:t>
            </a:r>
          </a:p>
          <a:p>
            <a:endParaRPr lang="sv-SE" dirty="0">
              <a:latin typeface="Stockholm Type Regular" pitchFamily="50" charset="0"/>
            </a:endParaRPr>
          </a:p>
          <a:p>
            <a:pPr marL="514350" indent="-514350">
              <a:buFont typeface="+mj-lt"/>
              <a:buAutoNum type="arabicPeriod"/>
            </a:pPr>
            <a:endParaRPr lang="sv-SE" dirty="0">
              <a:latin typeface="Stockholm Type Regular" pitchFamily="50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6C1A65-AFC2-4A1A-9326-7D4BDCCA5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147" y="2307407"/>
            <a:ext cx="5911645" cy="4351338"/>
          </a:xfrm>
        </p:spPr>
        <p:txBody>
          <a:bodyPr>
            <a:normAutofit/>
          </a:bodyPr>
          <a:lstStyle/>
          <a:p>
            <a:r>
              <a:rPr lang="sv-SE" dirty="0">
                <a:latin typeface="Stockholm Type Regular" pitchFamily="50" charset="0"/>
              </a:rPr>
              <a:t>Många protesterade mot planerna för </a:t>
            </a:r>
            <a:r>
              <a:rPr lang="sv-SE" dirty="0" err="1">
                <a:latin typeface="Stockholm Type Regular" pitchFamily="50" charset="0"/>
              </a:rPr>
              <a:t>Kungsträdgården</a:t>
            </a:r>
            <a:endParaRPr lang="sv-SE" dirty="0">
              <a:latin typeface="Stockholm Type Regular" pitchFamily="50" charset="0"/>
            </a:endParaRPr>
          </a:p>
          <a:p>
            <a:r>
              <a:rPr lang="sv-SE" dirty="0">
                <a:latin typeface="Stockholm Type Regular" pitchFamily="50" charset="0"/>
              </a:rPr>
              <a:t>Vi har valt ut</a:t>
            </a:r>
          </a:p>
          <a:p>
            <a:r>
              <a:rPr lang="sv-SE" dirty="0">
                <a:latin typeface="Stockholm Type Regular" pitchFamily="50" charset="0"/>
              </a:rPr>
              <a:t>Stadens politiker tyckte att</a:t>
            </a:r>
          </a:p>
          <a:p>
            <a:endParaRPr lang="sv-SE" dirty="0">
              <a:latin typeface="Stockholm Typ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49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A986B5-7241-4AF1-A656-223D3854F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468" y="2506662"/>
            <a:ext cx="11059391" cy="4351338"/>
          </a:xfrm>
        </p:spPr>
        <p:txBody>
          <a:bodyPr numCol="1">
            <a:normAutofit/>
          </a:bodyPr>
          <a:lstStyle/>
          <a:p>
            <a:r>
              <a:rPr lang="sv-SE" dirty="0">
                <a:latin typeface="Stockholm Type Regular" pitchFamily="50" charset="0"/>
              </a:rPr>
              <a:t>Passiv verbform = -s på slutet och har en agent</a:t>
            </a:r>
          </a:p>
          <a:p>
            <a:r>
              <a:rPr lang="sv-SE" dirty="0">
                <a:latin typeface="Stockholm Type Regular" pitchFamily="50" charset="0"/>
              </a:rPr>
              <a:t>Aktiv verbform = tempusböjt och har ett subjekt</a:t>
            </a:r>
          </a:p>
          <a:p>
            <a:pPr marL="0" indent="0">
              <a:buNone/>
            </a:pPr>
            <a:endParaRPr lang="sv-SE" dirty="0">
              <a:latin typeface="Stockholm Type Regular" pitchFamily="50" charset="0"/>
            </a:endParaRPr>
          </a:p>
          <a:p>
            <a:pPr marL="0" indent="0">
              <a:buNone/>
            </a:pPr>
            <a:r>
              <a:rPr lang="sv-SE" dirty="0">
                <a:latin typeface="Stockholm Type Regular" pitchFamily="50" charset="0"/>
              </a:rPr>
              <a:t>Målet gjordes av Zlatan</a:t>
            </a:r>
          </a:p>
          <a:p>
            <a:pPr marL="0" indent="0">
              <a:buNone/>
            </a:pPr>
            <a:r>
              <a:rPr lang="sv-SE" dirty="0">
                <a:latin typeface="Stockholm Type Regular" pitchFamily="50" charset="0"/>
              </a:rPr>
              <a:t>Zlatan gjorde målet</a:t>
            </a:r>
          </a:p>
          <a:p>
            <a:pPr marL="0" indent="0">
              <a:buNone/>
            </a:pPr>
            <a:endParaRPr lang="sv-SE" dirty="0">
              <a:latin typeface="Stockholm Type Regular" pitchFamily="50" charset="0"/>
            </a:endParaRPr>
          </a:p>
          <a:p>
            <a:pPr marL="0" indent="0">
              <a:buNone/>
            </a:pPr>
            <a:r>
              <a:rPr lang="sv-SE" dirty="0">
                <a:latin typeface="Stockholm Type Regular" pitchFamily="50" charset="0"/>
              </a:rPr>
              <a:t>Husen byggdes på 1800-talet.</a:t>
            </a:r>
          </a:p>
          <a:p>
            <a:pPr marL="0" indent="0">
              <a:buNone/>
            </a:pPr>
            <a:r>
              <a:rPr lang="sv-SE" dirty="0">
                <a:latin typeface="Stockholm Type Regular" pitchFamily="50" charset="0"/>
              </a:rPr>
              <a:t>Staden byggde husen på 1800-talet.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F809CA18-88BA-4941-994C-C5C5BBD3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Stockholm Type Bold" pitchFamily="50" charset="0"/>
              </a:rPr>
              <a:t>Passiva agenter och aktiva verb</a:t>
            </a:r>
          </a:p>
        </p:txBody>
      </p:sp>
    </p:spTree>
    <p:extLst>
      <p:ext uri="{BB962C8B-B14F-4D97-AF65-F5344CB8AC3E}">
        <p14:creationId xmlns:p14="http://schemas.microsoft.com/office/powerpoint/2010/main" val="1034338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D9664F-9F3A-472A-92A8-B3F9103D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Stockholm Type Bold" pitchFamily="50" charset="0"/>
              </a:rPr>
              <a:t>Fundamentet i texten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A986B5-7241-4AF1-A656-223D3854F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07407"/>
            <a:ext cx="11059391" cy="4351338"/>
          </a:xfrm>
        </p:spPr>
        <p:txBody>
          <a:bodyPr numCol="1">
            <a:normAutofit lnSpcReduction="10000"/>
          </a:bodyPr>
          <a:lstStyle/>
          <a:p>
            <a:r>
              <a:rPr lang="sv-SE" dirty="0">
                <a:latin typeface="Stockholm Type Regular" pitchFamily="50" charset="0"/>
              </a:rPr>
              <a:t>Fundament = alla ord som står före det finita verbet i en mening.</a:t>
            </a:r>
          </a:p>
          <a:p>
            <a:r>
              <a:rPr lang="sv-SE" dirty="0">
                <a:latin typeface="Stockholm Type Regular" pitchFamily="50" charset="0"/>
              </a:rPr>
              <a:t>Finita verbet = det tempusböjda verbet</a:t>
            </a:r>
          </a:p>
          <a:p>
            <a:endParaRPr lang="sv-SE" dirty="0">
              <a:latin typeface="Stockholm Type Regular" pitchFamily="50" charset="0"/>
            </a:endParaRPr>
          </a:p>
          <a:p>
            <a:r>
              <a:rPr lang="sv-SE" dirty="0">
                <a:latin typeface="Stockholm Type Bold" pitchFamily="50" charset="0"/>
              </a:rPr>
              <a:t>Stadsmuseets personal</a:t>
            </a:r>
            <a:r>
              <a:rPr lang="sv-SE" dirty="0">
                <a:latin typeface="Stockholm Type Regular" pitchFamily="50" charset="0"/>
              </a:rPr>
              <a:t> tyckte att språkläraren var jättebra.</a:t>
            </a:r>
          </a:p>
          <a:p>
            <a:endParaRPr lang="sv-SE" dirty="0">
              <a:latin typeface="Stockholm Type Regular" pitchFamily="50" charset="0"/>
            </a:endParaRPr>
          </a:p>
          <a:p>
            <a:r>
              <a:rPr lang="sv-SE" dirty="0">
                <a:latin typeface="Stockholm Type Bold" pitchFamily="50" charset="0"/>
              </a:rPr>
              <a:t>De av Stadsmuseets personal som deltog under förmiddagens lyckade arbetsträff kl. 9-12 </a:t>
            </a:r>
            <a:r>
              <a:rPr lang="sv-SE" dirty="0">
                <a:latin typeface="Stockholm Type Regular" pitchFamily="50" charset="0"/>
              </a:rPr>
              <a:t>tyckte att språkläraren var jättebra.</a:t>
            </a:r>
          </a:p>
          <a:p>
            <a:endParaRPr lang="sv-SE" dirty="0">
              <a:latin typeface="Stockholm Type Regular" pitchFamily="50" charset="0"/>
            </a:endParaRPr>
          </a:p>
          <a:p>
            <a:r>
              <a:rPr lang="sv-SE" dirty="0">
                <a:latin typeface="Stockholm Type Bold" pitchFamily="50" charset="0"/>
              </a:rPr>
              <a:t>Att språkläraren var jättebra, </a:t>
            </a:r>
            <a:r>
              <a:rPr lang="sv-SE" dirty="0">
                <a:latin typeface="Stockholm Type Regular" pitchFamily="50" charset="0"/>
              </a:rPr>
              <a:t>tyckte Stadsmuseets personal.</a:t>
            </a:r>
          </a:p>
          <a:p>
            <a:endParaRPr lang="sv-SE" dirty="0">
              <a:latin typeface="Stockholm Type Regular" pitchFamily="50" charset="0"/>
            </a:endParaRPr>
          </a:p>
          <a:p>
            <a:pPr marL="514350" indent="-514350">
              <a:buFont typeface="+mj-lt"/>
              <a:buAutoNum type="arabicPeriod"/>
            </a:pPr>
            <a:endParaRPr lang="sv-SE" dirty="0">
              <a:latin typeface="Stockholm Typ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75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inomhus, person, skrivbord&#10;&#10;Automatiskt genererad beskrivning">
            <a:extLst>
              <a:ext uri="{FF2B5EF4-FFF2-40B4-BE49-F238E27FC236}">
                <a16:creationId xmlns:a16="http://schemas.microsoft.com/office/drawing/2014/main" id="{E2346264-96DD-43C1-91A3-4C6AD0045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76" y="0"/>
            <a:ext cx="6909824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E1B163E-F80E-4E8D-9C02-6079C4C230DD}"/>
              </a:ext>
            </a:extLst>
          </p:cNvPr>
          <p:cNvSpPr txBox="1"/>
          <p:nvPr/>
        </p:nvSpPr>
        <p:spPr>
          <a:xfrm>
            <a:off x="5211094" y="6611779"/>
            <a:ext cx="698269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1000" dirty="0">
                <a:solidFill>
                  <a:schemeClr val="bg1"/>
                </a:solidFill>
                <a:latin typeface="Stockholm Type Regular" pitchFamily="50" charset="0"/>
              </a:rPr>
              <a:t>Mats Lindgren läser läxorna. Foto: Herbert Lindgren, 1960. Stadsmuseet i Stockholm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9C79035-AE17-4294-B931-77D3C229251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bg1"/>
                </a:solidFill>
                <a:latin typeface="Stockholm Type Bold" pitchFamily="50" charset="0"/>
              </a:rPr>
              <a:t>Mina tre bästa skrivtips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9258230D-F253-45D0-8C3A-D4EF17C82AC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sv-SE" dirty="0">
                <a:solidFill>
                  <a:schemeClr val="bg1"/>
                </a:solidFill>
                <a:latin typeface="Stockholm Type Regular" pitchFamily="50" charset="0"/>
              </a:rPr>
              <a:t>Vem ska läsa det här?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solidFill>
                  <a:schemeClr val="bg1"/>
                </a:solidFill>
                <a:latin typeface="Stockholm Type Regular" pitchFamily="50" charset="0"/>
              </a:rPr>
              <a:t>Vad är det viktigaste?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solidFill>
                  <a:schemeClr val="bg1"/>
                </a:solidFill>
                <a:latin typeface="Stockholm Type Regular" pitchFamily="50" charset="0"/>
              </a:rPr>
              <a:t>Korta fundament!</a:t>
            </a:r>
          </a:p>
          <a:p>
            <a:pPr marL="514350" indent="-514350">
              <a:buFont typeface="+mj-lt"/>
              <a:buAutoNum type="arabicPeriod"/>
            </a:pPr>
            <a:endParaRPr lang="sv-SE" dirty="0">
              <a:solidFill>
                <a:schemeClr val="bg1"/>
              </a:solidFill>
              <a:latin typeface="Stockholm Typ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38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255</Words>
  <Application>Microsoft Office PowerPoint</Application>
  <PresentationFormat>Bredbild</PresentationFormat>
  <Paragraphs>50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Stockholm Type Bold</vt:lpstr>
      <vt:lpstr>Stockholm Type Regular</vt:lpstr>
      <vt:lpstr>Office-tema</vt:lpstr>
      <vt:lpstr>Välkommen till Stockholmskällan</vt:lpstr>
      <vt:lpstr>PowerPoint-presentation</vt:lpstr>
      <vt:lpstr>Tänk på en 12-åring</vt:lpstr>
      <vt:lpstr>Rubriken sammanfattar hela grejen</vt:lpstr>
      <vt:lpstr>Rätt info i rätt ordning</vt:lpstr>
      <vt:lpstr>Substantivsjukan botas med verb ”It’s in the verb the action happens”</vt:lpstr>
      <vt:lpstr>Passiva agenter och aktiva verb</vt:lpstr>
      <vt:lpstr>Fundamentet i texten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Stockholmskällan</dc:title>
  <dc:creator>Martin Nyblom</dc:creator>
  <cp:lastModifiedBy>Martin Nyblom</cp:lastModifiedBy>
  <cp:revision>14</cp:revision>
  <dcterms:created xsi:type="dcterms:W3CDTF">2021-09-06T09:36:22Z</dcterms:created>
  <dcterms:modified xsi:type="dcterms:W3CDTF">2023-03-24T05:44:13Z</dcterms:modified>
</cp:coreProperties>
</file>