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4" r:id="rId4"/>
    <p:sldId id="258" r:id="rId5"/>
    <p:sldId id="260" r:id="rId6"/>
    <p:sldId id="262" r:id="rId7"/>
    <p:sldId id="263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9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01F4C-FA05-4745-86FE-B73015A142DC}" type="datetimeFigureOut">
              <a:rPr lang="sv-SE" smtClean="0"/>
              <a:t>2024-10-29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BBA90-590F-45F6-8B6E-5DED692534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0735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0" i="0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”</a:t>
            </a:r>
            <a:r>
              <a:rPr lang="sv-SE" b="0" i="1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Du anländer hem från en festtillställning efter midnatt. Alla </a:t>
            </a:r>
            <a:r>
              <a:rPr lang="sv-SE" b="0" i="1" dirty="0" err="1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menniskor</a:t>
            </a:r>
            <a:r>
              <a:rPr lang="sv-SE" b="0" i="1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 i huset </a:t>
            </a:r>
            <a:r>
              <a:rPr lang="sv-SE" b="0" i="1" dirty="0" err="1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sofva</a:t>
            </a:r>
            <a:r>
              <a:rPr lang="sv-SE" b="0" i="1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, egyptisk mörker </a:t>
            </a:r>
            <a:r>
              <a:rPr lang="sv-SE" b="0" i="1" dirty="0" err="1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herrskar</a:t>
            </a:r>
            <a:r>
              <a:rPr lang="sv-SE" b="0" i="1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sv-SE" b="0" i="1" dirty="0" err="1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öfverallt</a:t>
            </a:r>
            <a:r>
              <a:rPr lang="sv-SE" b="0" i="1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. Du träder inom dörren till förstugan och börjar efter gammal vana famla efter tändstickorna i rockfickorna. Du är just färdig att börja läsa en opassande aftonbön öfver din egen glömska, då ett ljus går upp för dig: du har ju elektrisk belysning i ditt hem. Ett höger- och </a:t>
            </a:r>
            <a:r>
              <a:rPr lang="sv-SE" b="0" i="1" dirty="0" err="1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vensterom</a:t>
            </a:r>
            <a:r>
              <a:rPr lang="sv-SE" b="0" i="1" dirty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 mot dörrposten, en vridning på en knapp – och förstuga och trappuppgång äro briljanta upplysta; en vridning på en annan knapp och – du finner hela din våning strålande, när du inträder. Du släcker de </a:t>
            </a:r>
            <a:r>
              <a:rPr lang="sv-SE" b="0" i="1" dirty="0" err="1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öfverflödiga</a:t>
            </a:r>
            <a:r>
              <a:rPr lang="sv-SE" b="0" i="1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 lågorna och låter endast taklampan i din sängkammare brinna, kläder av dig, kryper till kojs, räcker ut din arm till en knapp bredvid sängen, vrider om honom och – god natt!</a:t>
            </a:r>
            <a:r>
              <a:rPr lang="sv-SE" b="0" i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”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BBA90-590F-45F6-8B6E-5DED692534F8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146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F4A66D-D807-ADAF-DBD8-C9D0A4EFD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DFD40CC-1B63-4497-9752-C3C57565C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0E6DBD3-854F-9353-60E1-8D9876B3A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8E87D-568F-4EFB-ABC9-FF3C2623CDF7}" type="datetimeFigureOut">
              <a:rPr lang="sv-SE" smtClean="0"/>
              <a:t>2024-10-29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F84FF9E-D7ED-E239-978C-6BB94E1DE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7FF82F7-166C-F260-79C2-63E08D5B9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E0A8-9AAC-4717-BC41-A75BF39BDA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3511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C40B0B-D956-5909-9CC7-D0A714D98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C187271-CD6E-2A97-C63F-A632044DDC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87EF27B-7952-3748-B702-1193E6961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8E87D-568F-4EFB-ABC9-FF3C2623CDF7}" type="datetimeFigureOut">
              <a:rPr lang="sv-SE" smtClean="0"/>
              <a:t>2024-10-29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9CAF623-3ABA-05CF-1776-D1603571F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4951D7B-4177-C889-D464-40A3FD010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E0A8-9AAC-4717-BC41-A75BF39BDA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2136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9878F972-757B-C543-1B6C-BD8F9E829D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4AD3D04-9A33-259E-89F3-B694A1D329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D09108F-89EC-BDB4-01E4-A431E6B2F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8E87D-568F-4EFB-ABC9-FF3C2623CDF7}" type="datetimeFigureOut">
              <a:rPr lang="sv-SE" smtClean="0"/>
              <a:t>2024-10-29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0A7DEB0-FD2C-4C88-B3CB-889FFB6E8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82FC3C7-0D75-0B77-6AD3-866AA7A73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E0A8-9AAC-4717-BC41-A75BF39BDA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2587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6BFC38-836B-9FBB-BF8B-E53459728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AE9A6D4-94D6-8759-B864-7368FC0EF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E7864FD-8F16-DBEB-FF21-58B34B1AA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8E87D-568F-4EFB-ABC9-FF3C2623CDF7}" type="datetimeFigureOut">
              <a:rPr lang="sv-SE" smtClean="0"/>
              <a:t>2024-10-29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24AD9FD-5A95-5159-E9DB-C007BB93C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C0EEF6A-C983-8188-C2BB-9BDCF7728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E0A8-9AAC-4717-BC41-A75BF39BDA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4396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1A8B56-0B67-5C28-028A-94D52A2DB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57D2AB2-D29A-DAC7-8DFF-6BDB956BC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C2A5876-8AB0-2AF1-B86F-79029AA7D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8E87D-568F-4EFB-ABC9-FF3C2623CDF7}" type="datetimeFigureOut">
              <a:rPr lang="sv-SE" smtClean="0"/>
              <a:t>2024-10-29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27E1143-99BE-C1BD-1BF8-6D4B12F76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483C2FA-E52C-1F5C-4ACC-E0849CE02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E0A8-9AAC-4717-BC41-A75BF39BDA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0200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E36F03-5225-1447-F3EF-698112D4A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E0E8495-FB13-4E53-8007-307E4C897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171F137-FA37-075C-E502-F91303940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7E461BA-A0B0-E39D-ED68-DC869F6BC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8E87D-568F-4EFB-ABC9-FF3C2623CDF7}" type="datetimeFigureOut">
              <a:rPr lang="sv-SE" smtClean="0"/>
              <a:t>2024-10-29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FC7BA51-69A0-1987-C0C3-D97F634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BDD2F9F-0399-BD0F-C454-84732BEFD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E0A8-9AAC-4717-BC41-A75BF39BDA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396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E83DF6-034F-7A85-584A-58B9CA4A0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4C78F38-BBE3-6FFF-5B9C-9AA71A111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C43C3C7-3849-8D9C-6365-750CA67BFE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A10B4EC-3926-6322-BC15-1AC7F6C777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7F65952-F02E-A4CA-F22A-E10CB1CAC4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5502A6F-B1C6-471D-EF7B-CF434F7EA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8E87D-568F-4EFB-ABC9-FF3C2623CDF7}" type="datetimeFigureOut">
              <a:rPr lang="sv-SE" smtClean="0"/>
              <a:t>2024-10-29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F9263229-9D17-5F00-C320-97B7EE7F1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8BD6DBF-F7E2-13F6-6229-CD304BD15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E0A8-9AAC-4717-BC41-A75BF39BDA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0476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EBB0BA-EB3C-6AD9-303B-AA383D8D2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C1CCCBA-D8AB-349F-5542-30E237106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8E87D-568F-4EFB-ABC9-FF3C2623CDF7}" type="datetimeFigureOut">
              <a:rPr lang="sv-SE" smtClean="0"/>
              <a:t>2024-10-29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7C11806-35E0-F55F-CC5D-C7FDB9EC0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FB8CD2B-9D81-866F-A35D-875725CAD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E0A8-9AAC-4717-BC41-A75BF39BDA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8858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C13912A-1508-EE58-9896-F2A6E1A1B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8E87D-568F-4EFB-ABC9-FF3C2623CDF7}" type="datetimeFigureOut">
              <a:rPr lang="sv-SE" smtClean="0"/>
              <a:t>2024-10-29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947190E-7719-AE0E-42AD-94DDAE5D2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8106CAA-0E43-81C7-0A6E-B4042DB64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E0A8-9AAC-4717-BC41-A75BF39BDA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9183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4DBF49-B3B8-1503-B2BB-0C4D0DB95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3DDB63D-69AD-21D8-4B24-0559B3CD0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A9CB0D3-1A75-AB5F-FB6E-776936705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C8CAF15-EA7E-E3EE-9232-0B3C4610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8E87D-568F-4EFB-ABC9-FF3C2623CDF7}" type="datetimeFigureOut">
              <a:rPr lang="sv-SE" smtClean="0"/>
              <a:t>2024-10-29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171B5A2-A404-207D-FFFC-CB4DD242D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75A83E9-7BFC-092C-C557-BD77997DB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E0A8-9AAC-4717-BC41-A75BF39BDA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1690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B01B84-FF5C-FFCD-C4E9-8D49CDCE5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278BE008-B936-CE80-B75B-D9AEBF61A1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A884A38-6FB7-6924-7F27-97BAAFB115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F339229-321E-0A4E-3114-EE58EF963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8E87D-568F-4EFB-ABC9-FF3C2623CDF7}" type="datetimeFigureOut">
              <a:rPr lang="sv-SE" smtClean="0"/>
              <a:t>2024-10-29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22FD97B-3763-C907-DCF3-4426E7232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2239A-80C5-1265-1789-CDC6ABF06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E0A8-9AAC-4717-BC41-A75BF39BDA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4064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D359287-2E5F-BBD9-95B4-43F6E5C4F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1D97B4C-815B-1024-E919-9411623E1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1994C3F-21C4-8998-6F4D-D09C4502D9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8E87D-568F-4EFB-ABC9-FF3C2623CDF7}" type="datetimeFigureOut">
              <a:rPr lang="sv-SE" smtClean="0"/>
              <a:t>2024-10-29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84C2222-F8E7-B464-0C4F-08EC29DAE8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CC13812-F730-D7F8-E4F6-62CA110FA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1E0A8-9AAC-4717-BC41-A75BF39BDA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6443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stockholmskallan.stockholm.se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stockholmskallan.stockholm.se/post/3378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stockholmskallan.stockholm.se/post/3174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stockholmskallan.stockholm.se/post/2067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tockholmskallan.stockholm.se/post/818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stockholmskallan.stockholm.se/post/31686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8.jpg"/><Relationship Id="rId2" Type="http://schemas.openxmlformats.org/officeDocument/2006/relationships/hyperlink" Target="https://stockholmskallan.stockholm.se/post/1154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ockholmskallan.stockholm.se/post/27578" TargetMode="External"/><Relationship Id="rId5" Type="http://schemas.openxmlformats.org/officeDocument/2006/relationships/image" Target="../media/image7.jpg"/><Relationship Id="rId4" Type="http://schemas.openxmlformats.org/officeDocument/2006/relationships/hyperlink" Target="https://stockholmskallan.stockholm.se/post/30269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hyperlink" Target="https://stockholmskallan.stockholm.se/post/29624" TargetMode="External"/><Relationship Id="rId7" Type="http://schemas.openxmlformats.org/officeDocument/2006/relationships/hyperlink" Target="https://stockholmskallan.stockholm.se/post/3040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hyperlink" Target="https://stockholmskallan.stockholm.se/post/30409" TargetMode="Externa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stockholmskallan.stockholm.se/post/123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316999-D215-AD4F-064F-D9816E7480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>
                <a:latin typeface="Stockholm Type Bold" pitchFamily="50" charset="0"/>
              </a:rPr>
              <a:t>När staden blev modern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989ABF6-767D-067E-0A47-1EF79DA34B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>
                <a:latin typeface="Stockholm Type Regular" pitchFamily="50" charset="0"/>
              </a:rPr>
              <a:t>En vandring bland ljus och lyktor i Stockholmskällan</a:t>
            </a:r>
          </a:p>
        </p:txBody>
      </p:sp>
    </p:spTree>
    <p:extLst>
      <p:ext uri="{BB962C8B-B14F-4D97-AF65-F5344CB8AC3E}">
        <p14:creationId xmlns:p14="http://schemas.microsoft.com/office/powerpoint/2010/main" val="283026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hlinkClick r:id="rId2"/>
            <a:extLst>
              <a:ext uri="{FF2B5EF4-FFF2-40B4-BE49-F238E27FC236}">
                <a16:creationId xmlns:a16="http://schemas.microsoft.com/office/drawing/2014/main" id="{825D7F0B-3D24-66ED-ADC1-55AD4677B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91448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825D7F0B-3D24-66ED-ADC1-55AD4677B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D7DEB588-0787-29EA-4576-9984730167FB}"/>
              </a:ext>
            </a:extLst>
          </p:cNvPr>
          <p:cNvSpPr txBox="1"/>
          <p:nvPr/>
        </p:nvSpPr>
        <p:spPr>
          <a:xfrm>
            <a:off x="1730828" y="1447800"/>
            <a:ext cx="873034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0" dirty="0">
                <a:solidFill>
                  <a:schemeClr val="bg1"/>
                </a:solidFill>
                <a:latin typeface="Stockholm Type Bold" pitchFamily="50" charset="0"/>
              </a:rPr>
              <a:t>Tack!</a:t>
            </a:r>
          </a:p>
          <a:p>
            <a:pPr algn="ctr"/>
            <a:endParaRPr lang="sv-SE" sz="7200" dirty="0">
              <a:solidFill>
                <a:schemeClr val="bg1"/>
              </a:solidFill>
              <a:latin typeface="Stockholm Type Regular" pitchFamily="50" charset="0"/>
            </a:endParaRPr>
          </a:p>
          <a:p>
            <a:pPr algn="ctr"/>
            <a:r>
              <a:rPr lang="sv-SE" sz="7200" dirty="0">
                <a:solidFill>
                  <a:schemeClr val="bg1"/>
                </a:solidFill>
                <a:latin typeface="Stockholm Type Regular" pitchFamily="50" charset="0"/>
              </a:rPr>
              <a:t>stockholmskallan.se</a:t>
            </a:r>
          </a:p>
        </p:txBody>
      </p:sp>
    </p:spTree>
    <p:extLst>
      <p:ext uri="{BB962C8B-B14F-4D97-AF65-F5344CB8AC3E}">
        <p14:creationId xmlns:p14="http://schemas.microsoft.com/office/powerpoint/2010/main" val="2357987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825D7F0B-3D24-66ED-ADC1-55AD4677B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 descr="En bild som visar text, Teckensnitt, skiss, etikett">
            <a:hlinkClick r:id="rId2"/>
            <a:extLst>
              <a:ext uri="{FF2B5EF4-FFF2-40B4-BE49-F238E27FC236}">
                <a16:creationId xmlns:a16="http://schemas.microsoft.com/office/drawing/2014/main" id="{225BF012-7A1E-F118-8B8A-7517096FE4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57312"/>
            <a:ext cx="11430000" cy="4143375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A09A77A9-1C40-4ECD-944A-87E1F02E16FD}"/>
              </a:ext>
            </a:extLst>
          </p:cNvPr>
          <p:cNvSpPr txBox="1"/>
          <p:nvPr/>
        </p:nvSpPr>
        <p:spPr>
          <a:xfrm>
            <a:off x="87086" y="6516235"/>
            <a:ext cx="121049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>
                <a:solidFill>
                  <a:schemeClr val="bg1"/>
                </a:solidFill>
                <a:latin typeface="Stockholm Type Regular" pitchFamily="50" charset="0"/>
              </a:rPr>
              <a:t>Liljeholmens Stearinfabriks-Aktiebolag, 1890-1900. Litografiska museet.</a:t>
            </a:r>
          </a:p>
        </p:txBody>
      </p:sp>
    </p:spTree>
    <p:extLst>
      <p:ext uri="{BB962C8B-B14F-4D97-AF65-F5344CB8AC3E}">
        <p14:creationId xmlns:p14="http://schemas.microsoft.com/office/powerpoint/2010/main" val="130219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825D7F0B-3D24-66ED-ADC1-55AD4677B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>
            <a:hlinkClick r:id="rId2"/>
            <a:extLst>
              <a:ext uri="{FF2B5EF4-FFF2-40B4-BE49-F238E27FC236}">
                <a16:creationId xmlns:a16="http://schemas.microsoft.com/office/drawing/2014/main" id="{225BF012-7A1E-F118-8B8A-7517096FE4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46515" y="124768"/>
            <a:ext cx="8074640" cy="6580832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A09A77A9-1C40-4ECD-944A-87E1F02E16FD}"/>
              </a:ext>
            </a:extLst>
          </p:cNvPr>
          <p:cNvSpPr txBox="1"/>
          <p:nvPr/>
        </p:nvSpPr>
        <p:spPr>
          <a:xfrm>
            <a:off x="168729" y="0"/>
            <a:ext cx="120232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  <a:latin typeface="Stockholm Type Regular" pitchFamily="50" charset="0"/>
              </a:rPr>
              <a:t>Orangeriet i </a:t>
            </a:r>
            <a:r>
              <a:rPr lang="sv-SE" sz="800" dirty="0" err="1">
                <a:solidFill>
                  <a:schemeClr val="bg1"/>
                </a:solidFill>
                <a:latin typeface="Stockholm Type Regular" pitchFamily="50" charset="0"/>
              </a:rPr>
              <a:t>Kungsträdgården</a:t>
            </a:r>
            <a:r>
              <a:rPr lang="sv-SE" sz="800" dirty="0">
                <a:solidFill>
                  <a:schemeClr val="bg1"/>
                </a:solidFill>
                <a:latin typeface="Stockholm Type Regular" pitchFamily="50" charset="0"/>
              </a:rPr>
              <a:t> illuminerat, 1791. Pehr Hilleström, Stadsmuseet i Stockholm.</a:t>
            </a:r>
          </a:p>
        </p:txBody>
      </p:sp>
    </p:spTree>
    <p:extLst>
      <p:ext uri="{BB962C8B-B14F-4D97-AF65-F5344CB8AC3E}">
        <p14:creationId xmlns:p14="http://schemas.microsoft.com/office/powerpoint/2010/main" val="40060382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825D7F0B-3D24-66ED-ADC1-55AD4677B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>
            <a:hlinkClick r:id="rId2"/>
            <a:extLst>
              <a:ext uri="{FF2B5EF4-FFF2-40B4-BE49-F238E27FC236}">
                <a16:creationId xmlns:a16="http://schemas.microsoft.com/office/drawing/2014/main" id="{225BF012-7A1E-F118-8B8A-7517096FE4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8857" y="-738597"/>
            <a:ext cx="12464143" cy="8371751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A09A77A9-1C40-4ECD-944A-87E1F02E16FD}"/>
              </a:ext>
            </a:extLst>
          </p:cNvPr>
          <p:cNvSpPr txBox="1"/>
          <p:nvPr/>
        </p:nvSpPr>
        <p:spPr>
          <a:xfrm>
            <a:off x="168729" y="0"/>
            <a:ext cx="121049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  <a:latin typeface="Stockholm Type Regular" pitchFamily="50" charset="0"/>
              </a:rPr>
              <a:t>Slottet i månsken, 1843. </a:t>
            </a:r>
            <a:r>
              <a:rPr lang="sv-SE" sz="800" dirty="0" err="1">
                <a:solidFill>
                  <a:schemeClr val="bg1"/>
                </a:solidFill>
                <a:latin typeface="Stockholm Type Regular" pitchFamily="50" charset="0"/>
              </a:rPr>
              <a:t>Justinien</a:t>
            </a:r>
            <a:r>
              <a:rPr lang="sv-SE" sz="800" dirty="0">
                <a:solidFill>
                  <a:schemeClr val="bg1"/>
                </a:solidFill>
                <a:latin typeface="Stockholm Type Regular" pitchFamily="50" charset="0"/>
              </a:rPr>
              <a:t> Clary, Stadsmuseet i Stockholm.</a:t>
            </a:r>
          </a:p>
        </p:txBody>
      </p:sp>
    </p:spTree>
    <p:extLst>
      <p:ext uri="{BB962C8B-B14F-4D97-AF65-F5344CB8AC3E}">
        <p14:creationId xmlns:p14="http://schemas.microsoft.com/office/powerpoint/2010/main" val="11901726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825D7F0B-3D24-66ED-ADC1-55AD4677B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A09A77A9-1C40-4ECD-944A-87E1F02E16FD}"/>
              </a:ext>
            </a:extLst>
          </p:cNvPr>
          <p:cNvSpPr txBox="1"/>
          <p:nvPr/>
        </p:nvSpPr>
        <p:spPr>
          <a:xfrm>
            <a:off x="168729" y="0"/>
            <a:ext cx="121049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  <a:latin typeface="Stockholm Type Regular" pitchFamily="50" charset="0"/>
              </a:rPr>
              <a:t>Kontrakt för </a:t>
            </a:r>
            <a:r>
              <a:rPr lang="sv-SE" sz="800" dirty="0" err="1">
                <a:solidFill>
                  <a:schemeClr val="bg1"/>
                </a:solidFill>
                <a:latin typeface="Stockholm Type Regular" pitchFamily="50" charset="0"/>
              </a:rPr>
              <a:t>lyshållning</a:t>
            </a:r>
            <a:r>
              <a:rPr lang="sv-SE" sz="800" dirty="0">
                <a:solidFill>
                  <a:schemeClr val="bg1"/>
                </a:solidFill>
                <a:latin typeface="Stockholm Type Regular" pitchFamily="50" charset="0"/>
              </a:rPr>
              <a:t> i Stockholm, 1853. Stockholms stadsarkiv. </a:t>
            </a:r>
          </a:p>
        </p:txBody>
      </p:sp>
      <p:pic>
        <p:nvPicPr>
          <p:cNvPr id="3" name="Bildobjekt 2">
            <a:hlinkClick r:id="rId2"/>
            <a:extLst>
              <a:ext uri="{FF2B5EF4-FFF2-40B4-BE49-F238E27FC236}">
                <a16:creationId xmlns:a16="http://schemas.microsoft.com/office/drawing/2014/main" id="{917A438B-6306-DD47-B924-E499786DD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29154"/>
            <a:ext cx="4267200" cy="679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4178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825D7F0B-3D24-66ED-ADC1-55AD4677B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>
            <a:hlinkClick r:id="rId2"/>
            <a:extLst>
              <a:ext uri="{FF2B5EF4-FFF2-40B4-BE49-F238E27FC236}">
                <a16:creationId xmlns:a16="http://schemas.microsoft.com/office/drawing/2014/main" id="{225BF012-7A1E-F118-8B8A-7517096FE4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2485" y="-738597"/>
            <a:ext cx="12311398" cy="8371751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A09A77A9-1C40-4ECD-944A-87E1F02E16FD}"/>
              </a:ext>
            </a:extLst>
          </p:cNvPr>
          <p:cNvSpPr txBox="1"/>
          <p:nvPr/>
        </p:nvSpPr>
        <p:spPr>
          <a:xfrm>
            <a:off x="168729" y="0"/>
            <a:ext cx="121049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800" dirty="0" err="1">
                <a:solidFill>
                  <a:schemeClr val="bg1"/>
                </a:solidFill>
                <a:latin typeface="Stockholm Type Regular" pitchFamily="50" charset="0"/>
              </a:rPr>
              <a:t>Norrbro</a:t>
            </a:r>
            <a:r>
              <a:rPr lang="sv-SE" sz="800" dirty="0">
                <a:solidFill>
                  <a:schemeClr val="bg1"/>
                </a:solidFill>
                <a:latin typeface="Stockholm Type Regular" pitchFamily="50" charset="0"/>
              </a:rPr>
              <a:t> i Stockholm, kvällsbild, 1860-65. Carl Johan Billmark, Stadsmuseet i Stockholm.</a:t>
            </a:r>
          </a:p>
        </p:txBody>
      </p:sp>
    </p:spTree>
    <p:extLst>
      <p:ext uri="{BB962C8B-B14F-4D97-AF65-F5344CB8AC3E}">
        <p14:creationId xmlns:p14="http://schemas.microsoft.com/office/powerpoint/2010/main" val="21533856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825D7F0B-3D24-66ED-ADC1-55AD4677B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A09A77A9-1C40-4ECD-944A-87E1F02E16FD}"/>
              </a:ext>
            </a:extLst>
          </p:cNvPr>
          <p:cNvSpPr txBox="1"/>
          <p:nvPr/>
        </p:nvSpPr>
        <p:spPr>
          <a:xfrm>
            <a:off x="0" y="29781"/>
            <a:ext cx="12104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>
                <a:solidFill>
                  <a:schemeClr val="bg1"/>
                </a:solidFill>
                <a:latin typeface="Stockholm Type Regular" pitchFamily="50" charset="0"/>
              </a:rPr>
              <a:t>Lykttändare Gustaf Adolf Hallqvist, 1953. </a:t>
            </a:r>
          </a:p>
          <a:p>
            <a:r>
              <a:rPr lang="sv-SE" sz="800" dirty="0">
                <a:solidFill>
                  <a:schemeClr val="bg1"/>
                </a:solidFill>
                <a:latin typeface="Stockholm Type Regular" pitchFamily="50" charset="0"/>
              </a:rPr>
              <a:t>Gunnar Lantz, Stadsmuseet i Stockholm. </a:t>
            </a:r>
          </a:p>
        </p:txBody>
      </p:sp>
      <p:pic>
        <p:nvPicPr>
          <p:cNvPr id="3" name="Bildobjekt 2" descr="En bild som visar klädsel, svart och vit, Gatubelysning, person&#10;&#10;Automatiskt genererad beskrivning">
            <a:hlinkClick r:id="rId2"/>
            <a:extLst>
              <a:ext uri="{FF2B5EF4-FFF2-40B4-BE49-F238E27FC236}">
                <a16:creationId xmlns:a16="http://schemas.microsoft.com/office/drawing/2014/main" id="{B5AE3632-ED6B-3794-E7E5-36EC889ACE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8" r="14164"/>
          <a:stretch/>
        </p:blipFill>
        <p:spPr>
          <a:xfrm>
            <a:off x="0" y="865414"/>
            <a:ext cx="3644960" cy="5127171"/>
          </a:xfrm>
          <a:prstGeom prst="rect">
            <a:avLst/>
          </a:prstGeom>
        </p:spPr>
      </p:pic>
      <p:pic>
        <p:nvPicPr>
          <p:cNvPr id="6" name="Bildobjekt 5" descr="En bild som visar lampa, glödlampa, belysning, ljus&#10;&#10;Automatiskt genererad beskrivning">
            <a:hlinkClick r:id="rId4"/>
            <a:extLst>
              <a:ext uri="{FF2B5EF4-FFF2-40B4-BE49-F238E27FC236}">
                <a16:creationId xmlns:a16="http://schemas.microsoft.com/office/drawing/2014/main" id="{81E9A445-39B2-4437-F59B-6AFB263A1B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960" y="0"/>
            <a:ext cx="4902079" cy="6858000"/>
          </a:xfrm>
          <a:prstGeom prst="rect">
            <a:avLst/>
          </a:prstGeom>
        </p:spPr>
      </p:pic>
      <p:pic>
        <p:nvPicPr>
          <p:cNvPr id="10" name="Bildobjekt 9" descr="En bild som visar byggnad, gata, natt, utomhus&#10;&#10;Automatiskt genererad beskrivning">
            <a:hlinkClick r:id="rId6"/>
            <a:extLst>
              <a:ext uri="{FF2B5EF4-FFF2-40B4-BE49-F238E27FC236}">
                <a16:creationId xmlns:a16="http://schemas.microsoft.com/office/drawing/2014/main" id="{C1B72D09-1501-ACBB-F3DC-B51E01D89EF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57"/>
          <a:stretch/>
        </p:blipFill>
        <p:spPr>
          <a:xfrm>
            <a:off x="8547039" y="865414"/>
            <a:ext cx="3644961" cy="5156953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CDC82BCF-385F-D295-D609-7979870A0488}"/>
              </a:ext>
            </a:extLst>
          </p:cNvPr>
          <p:cNvSpPr txBox="1"/>
          <p:nvPr/>
        </p:nvSpPr>
        <p:spPr>
          <a:xfrm>
            <a:off x="-76200" y="6612775"/>
            <a:ext cx="121049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 dirty="0">
                <a:latin typeface="Stockholm Type Regular" pitchFamily="50" charset="0"/>
              </a:rPr>
              <a:t>Stockholmslampan, 1921-1930. Stadsmuseet i Stockholm. 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CDA74B73-CC1A-FDEA-563A-A3A1F684215B}"/>
              </a:ext>
            </a:extLst>
          </p:cNvPr>
          <p:cNvSpPr txBox="1"/>
          <p:nvPr/>
        </p:nvSpPr>
        <p:spPr>
          <a:xfrm>
            <a:off x="-4" y="29777"/>
            <a:ext cx="12104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  <a:latin typeface="Stockholm Type Regular" pitchFamily="50" charset="0"/>
              </a:rPr>
              <a:t>Kungsgatan 1964. </a:t>
            </a:r>
          </a:p>
          <a:p>
            <a:pPr algn="r"/>
            <a:r>
              <a:rPr lang="sv-SE" sz="800" dirty="0">
                <a:solidFill>
                  <a:schemeClr val="bg1"/>
                </a:solidFill>
                <a:latin typeface="Stockholm Type Regular" pitchFamily="50" charset="0"/>
              </a:rPr>
              <a:t>Håkan Trapp, Spårvägsmuseet</a:t>
            </a:r>
          </a:p>
        </p:txBody>
      </p:sp>
    </p:spTree>
    <p:extLst>
      <p:ext uri="{BB962C8B-B14F-4D97-AF65-F5344CB8AC3E}">
        <p14:creationId xmlns:p14="http://schemas.microsoft.com/office/powerpoint/2010/main" val="41651336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825D7F0B-3D24-66ED-ADC1-55AD4677B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CDA74B73-CC1A-FDEA-563A-A3A1F684215B}"/>
              </a:ext>
            </a:extLst>
          </p:cNvPr>
          <p:cNvSpPr txBox="1"/>
          <p:nvPr/>
        </p:nvSpPr>
        <p:spPr>
          <a:xfrm>
            <a:off x="-4" y="29777"/>
            <a:ext cx="12104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>
                <a:solidFill>
                  <a:schemeClr val="bg1"/>
                </a:solidFill>
                <a:latin typeface="Stockholm Type Regular" pitchFamily="50" charset="0"/>
              </a:rPr>
              <a:t>”Framtidens ljus” ur Familje-Journalen, 1883.</a:t>
            </a:r>
          </a:p>
          <a:p>
            <a:r>
              <a:rPr lang="sv-SE" sz="800" dirty="0">
                <a:solidFill>
                  <a:schemeClr val="bg1"/>
                </a:solidFill>
                <a:latin typeface="Stockholm Type Regular" pitchFamily="50" charset="0"/>
              </a:rPr>
              <a:t>Stockholms stadsarkiv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A09A77A9-1C40-4ECD-944A-87E1F02E16FD}"/>
              </a:ext>
            </a:extLst>
          </p:cNvPr>
          <p:cNvSpPr txBox="1"/>
          <p:nvPr/>
        </p:nvSpPr>
        <p:spPr>
          <a:xfrm>
            <a:off x="0" y="29781"/>
            <a:ext cx="12104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  <a:latin typeface="Stockholm Type Regular" pitchFamily="50" charset="0"/>
              </a:rPr>
              <a:t>Inbjudan till Vita bandets ”Arbets- och läsestuga” 1917.</a:t>
            </a:r>
          </a:p>
          <a:p>
            <a:pPr algn="r"/>
            <a:r>
              <a:rPr lang="sv-SE" sz="800" dirty="0">
                <a:solidFill>
                  <a:schemeClr val="bg1"/>
                </a:solidFill>
                <a:latin typeface="Stockholm Type Regular" pitchFamily="50" charset="0"/>
              </a:rPr>
              <a:t>Stockholms stadsarkiv.</a:t>
            </a:r>
          </a:p>
        </p:txBody>
      </p:sp>
      <p:pic>
        <p:nvPicPr>
          <p:cNvPr id="3" name="Bildobjekt 2">
            <a:hlinkClick r:id="rId3"/>
            <a:extLst>
              <a:ext uri="{FF2B5EF4-FFF2-40B4-BE49-F238E27FC236}">
                <a16:creationId xmlns:a16="http://schemas.microsoft.com/office/drawing/2014/main" id="{B5AE3632-ED6B-3794-E7E5-36EC889AC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" r="286"/>
          <a:stretch/>
        </p:blipFill>
        <p:spPr>
          <a:xfrm>
            <a:off x="8517436" y="835633"/>
            <a:ext cx="3644960" cy="5127171"/>
          </a:xfrm>
          <a:prstGeom prst="rect">
            <a:avLst/>
          </a:prstGeom>
        </p:spPr>
      </p:pic>
      <p:pic>
        <p:nvPicPr>
          <p:cNvPr id="6" name="Bildobjekt 5">
            <a:hlinkClick r:id="rId5"/>
            <a:extLst>
              <a:ext uri="{FF2B5EF4-FFF2-40B4-BE49-F238E27FC236}">
                <a16:creationId xmlns:a16="http://schemas.microsoft.com/office/drawing/2014/main" id="{81E9A445-39B2-4437-F59B-6AFB263A1B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2839" y="0"/>
            <a:ext cx="4846320" cy="6858000"/>
          </a:xfrm>
          <a:prstGeom prst="rect">
            <a:avLst/>
          </a:prstGeom>
        </p:spPr>
      </p:pic>
      <p:pic>
        <p:nvPicPr>
          <p:cNvPr id="10" name="Bildobjekt 9">
            <a:hlinkClick r:id="rId7"/>
            <a:extLst>
              <a:ext uri="{FF2B5EF4-FFF2-40B4-BE49-F238E27FC236}">
                <a16:creationId xmlns:a16="http://schemas.microsoft.com/office/drawing/2014/main" id="{C1B72D09-1501-ACBB-F3DC-B51E01D89E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" b="364"/>
          <a:stretch/>
        </p:blipFill>
        <p:spPr>
          <a:xfrm>
            <a:off x="13939" y="835633"/>
            <a:ext cx="3644961" cy="5156953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CDC82BCF-385F-D295-D609-7979870A0488}"/>
              </a:ext>
            </a:extLst>
          </p:cNvPr>
          <p:cNvSpPr txBox="1"/>
          <p:nvPr/>
        </p:nvSpPr>
        <p:spPr>
          <a:xfrm>
            <a:off x="-76200" y="6612775"/>
            <a:ext cx="121049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 dirty="0">
                <a:latin typeface="Stockholm Type Regular" pitchFamily="50" charset="0"/>
              </a:rPr>
              <a:t>”God belysning. Gott arbete”, 1929. Stockholms stadsarkiv.</a:t>
            </a:r>
          </a:p>
        </p:txBody>
      </p:sp>
    </p:spTree>
    <p:extLst>
      <p:ext uri="{BB962C8B-B14F-4D97-AF65-F5344CB8AC3E}">
        <p14:creationId xmlns:p14="http://schemas.microsoft.com/office/powerpoint/2010/main" val="16638987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825D7F0B-3D24-66ED-ADC1-55AD4677B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>
            <a:hlinkClick r:id="rId2"/>
            <a:extLst>
              <a:ext uri="{FF2B5EF4-FFF2-40B4-BE49-F238E27FC236}">
                <a16:creationId xmlns:a16="http://schemas.microsoft.com/office/drawing/2014/main" id="{225BF012-7A1E-F118-8B8A-7517096FE4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3" b="13380"/>
          <a:stretch/>
        </p:blipFill>
        <p:spPr>
          <a:xfrm>
            <a:off x="-2725" y="-1"/>
            <a:ext cx="12192000" cy="6858001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A09A77A9-1C40-4ECD-944A-87E1F02E16FD}"/>
              </a:ext>
            </a:extLst>
          </p:cNvPr>
          <p:cNvSpPr txBox="1"/>
          <p:nvPr/>
        </p:nvSpPr>
        <p:spPr>
          <a:xfrm>
            <a:off x="168729" y="0"/>
            <a:ext cx="121049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  <a:latin typeface="Stockholm Type Regular" pitchFamily="50" charset="0"/>
              </a:rPr>
              <a:t>Luma </a:t>
            </a:r>
            <a:r>
              <a:rPr lang="sv-SE" sz="800" dirty="0" err="1">
                <a:solidFill>
                  <a:schemeClr val="bg1"/>
                </a:solidFill>
                <a:latin typeface="Stockholm Type Regular" pitchFamily="50" charset="0"/>
              </a:rPr>
              <a:t>glödlampsfabrik</a:t>
            </a:r>
            <a:r>
              <a:rPr lang="sv-SE" sz="800" dirty="0">
                <a:solidFill>
                  <a:schemeClr val="bg1"/>
                </a:solidFill>
                <a:latin typeface="Stockholm Type Regular" pitchFamily="50" charset="0"/>
              </a:rPr>
              <a:t>, ca 1930-1960. Stadsmuseet i Stockholm.</a:t>
            </a:r>
          </a:p>
        </p:txBody>
      </p:sp>
    </p:spTree>
    <p:extLst>
      <p:ext uri="{BB962C8B-B14F-4D97-AF65-F5344CB8AC3E}">
        <p14:creationId xmlns:p14="http://schemas.microsoft.com/office/powerpoint/2010/main" val="2924888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306</Words>
  <Application>Microsoft Office PowerPoint</Application>
  <PresentationFormat>Bredbild</PresentationFormat>
  <Paragraphs>23</Paragraphs>
  <Slides>11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Stockholm Type Bold</vt:lpstr>
      <vt:lpstr>Stockholm Type Regular</vt:lpstr>
      <vt:lpstr>Verdana</vt:lpstr>
      <vt:lpstr>Office-tema</vt:lpstr>
      <vt:lpstr>När staden blev modern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Stockholm Stad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När staden blev modern</dc:title>
  <dc:creator>Martin Nyblom</dc:creator>
  <cp:lastModifiedBy>Martin Nyblom</cp:lastModifiedBy>
  <cp:revision>10</cp:revision>
  <dcterms:created xsi:type="dcterms:W3CDTF">2024-05-06T17:47:27Z</dcterms:created>
  <dcterms:modified xsi:type="dcterms:W3CDTF">2024-10-29T12:50:16Z</dcterms:modified>
</cp:coreProperties>
</file>